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OneDrive\TREBALL\V.ORIENTAL%202009\ACCIO%20SINDICAL\INDICADORS%20ECONOMICS\2016\CONTRACTACIO%20JUNY%202016\DADES%20INFORME%20OMBRES%20RECUPERACIO%20ECONOMIC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nat\Documents\bernat\UGT\Ombres%20de%20la%20recuperaci&#243;%20(modf)%20valles%20oriental%20SETEMBRE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nat\Documents\bernat\UGT\Ombres%20de%20la%20recuperaci&#243;%20(modf)%20valles%20oriental%20SETEMBRE%20201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OneDrive\TREBALL\V.ORIENTAL%202009\ACCIO%20SINDICAL\INDICADORS%20ECONOMICS\2016\CONTRACTACIO%20JUNY%202016\DADES%20INFORME%20OMBRES%20RECUPERACIO%20ECONOMICA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/>
              <a:t>Evolució</a:t>
            </a:r>
            <a:r>
              <a:rPr lang="es-ES" baseline="0"/>
              <a:t> afiliació</a:t>
            </a:r>
            <a:endParaRPr lang="es-E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749481314835651"/>
          <c:y val="0.23437169038080766"/>
          <c:w val="0.78171153605799271"/>
          <c:h val="0.6074315052723668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bubble3D val="0"/>
            <c:spPr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92-4065-A04C-FFDC5CBF8CD5}"/>
              </c:ext>
            </c:extLst>
          </c:dPt>
          <c:cat>
            <c:numRef>
              <c:f>Hoja1!$F$2:$F$11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Hoja1!$I$2:$I$11</c:f>
              <c:numCache>
                <c:formatCode>_(* #,##0_);_(* \(#,##0\);_(* "-"_);_(@_)</c:formatCode>
                <c:ptCount val="10"/>
                <c:pt idx="0">
                  <c:v>152768</c:v>
                </c:pt>
                <c:pt idx="1">
                  <c:v>151841</c:v>
                </c:pt>
                <c:pt idx="2">
                  <c:v>135839</c:v>
                </c:pt>
                <c:pt idx="3">
                  <c:v>132650</c:v>
                </c:pt>
                <c:pt idx="4">
                  <c:v>130216</c:v>
                </c:pt>
                <c:pt idx="5">
                  <c:v>124848</c:v>
                </c:pt>
                <c:pt idx="6">
                  <c:v>120267</c:v>
                </c:pt>
                <c:pt idx="7">
                  <c:v>123750</c:v>
                </c:pt>
                <c:pt idx="8">
                  <c:v>129935</c:v>
                </c:pt>
                <c:pt idx="9">
                  <c:v>135725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692-4065-A04C-FFDC5CBF8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20640"/>
        <c:axId val="119122176"/>
      </c:lineChart>
      <c:catAx>
        <c:axId val="11912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122176"/>
        <c:crosses val="autoZero"/>
        <c:auto val="1"/>
        <c:lblAlgn val="ctr"/>
        <c:lblOffset val="100"/>
        <c:noMultiLvlLbl val="0"/>
      </c:catAx>
      <c:valAx>
        <c:axId val="119122176"/>
        <c:scaling>
          <c:orientation val="minMax"/>
          <c:min val="115000"/>
        </c:scaling>
        <c:delete val="0"/>
        <c:axPos val="l"/>
        <c:majorGridlines/>
        <c:numFmt formatCode="_(* #,##0_);_(* \(#,##0\);_(* &quot;-&quot;_);_(@_)" sourceLinked="1"/>
        <c:majorTickMark val="none"/>
        <c:minorTickMark val="none"/>
        <c:tickLblPos val="nextTo"/>
        <c:spPr>
          <a:ln w="9525">
            <a:noFill/>
          </a:ln>
        </c:spPr>
        <c:crossAx val="1191206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Full1!$C$8</c:f>
              <c:strCache>
                <c:ptCount val="1"/>
                <c:pt idx="0">
                  <c:v> Juny 2007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Full1!$B$9:$B$12</c:f>
              <c:strCache>
                <c:ptCount val="4"/>
                <c:pt idx="0">
                  <c:v>Agricultura</c:v>
                </c:pt>
                <c:pt idx="1">
                  <c:v>Indústria</c:v>
                </c:pt>
                <c:pt idx="2">
                  <c:v>Construcció</c:v>
                </c:pt>
                <c:pt idx="3">
                  <c:v>Serveis</c:v>
                </c:pt>
              </c:strCache>
            </c:strRef>
          </c:cat>
          <c:val>
            <c:numRef>
              <c:f>Full1!$C$9:$C$12</c:f>
              <c:numCache>
                <c:formatCode>#,##0</c:formatCode>
                <c:ptCount val="4"/>
                <c:pt idx="0" formatCode="General">
                  <c:v>574</c:v>
                </c:pt>
                <c:pt idx="1">
                  <c:v>46124</c:v>
                </c:pt>
                <c:pt idx="2">
                  <c:v>13012</c:v>
                </c:pt>
                <c:pt idx="3">
                  <c:v>60778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Full1!$C$20</c:f>
              <c:strCache>
                <c:ptCount val="1"/>
                <c:pt idx="0">
                  <c:v>juny-16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Full1!$B$21:$B$24</c:f>
              <c:strCache>
                <c:ptCount val="4"/>
                <c:pt idx="0">
                  <c:v>Agricultura</c:v>
                </c:pt>
                <c:pt idx="1">
                  <c:v>Indústria</c:v>
                </c:pt>
                <c:pt idx="2">
                  <c:v>Construcció</c:v>
                </c:pt>
                <c:pt idx="3">
                  <c:v>Serveis</c:v>
                </c:pt>
              </c:strCache>
            </c:strRef>
          </c:cat>
          <c:val>
            <c:numRef>
              <c:f>Full1!$C$21:$C$24</c:f>
              <c:numCache>
                <c:formatCode>#,##0</c:formatCode>
                <c:ptCount val="4"/>
                <c:pt idx="0" formatCode="General">
                  <c:v>244</c:v>
                </c:pt>
                <c:pt idx="1">
                  <c:v>36354</c:v>
                </c:pt>
                <c:pt idx="2">
                  <c:v>5337</c:v>
                </c:pt>
                <c:pt idx="3">
                  <c:v>63799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/>
              <a:t>Evolució</a:t>
            </a:r>
            <a:r>
              <a:rPr lang="es-ES" baseline="0"/>
              <a:t> afiliació RMB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Hoja1!$O$24</c:f>
              <c:strCache>
                <c:ptCount val="1"/>
                <c:pt idx="0">
                  <c:v>Any</c:v>
                </c:pt>
              </c:strCache>
            </c:strRef>
          </c:tx>
          <c:marker>
            <c:symbol val="none"/>
          </c:marker>
          <c:cat>
            <c:numRef>
              <c:f>Hoja1!$O$25:$O$34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Hoja1!$O$25:$O$34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Hoja1!$P$24</c:f>
              <c:strCache>
                <c:ptCount val="1"/>
                <c:pt idx="0">
                  <c:v>Total RG + Aut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Hoja1!$O$25:$O$34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Hoja1!$P$25:$P$34</c:f>
              <c:numCache>
                <c:formatCode>_(* #,##0_);_(* \(#,##0\);_(* "-"_);_(@_)</c:formatCode>
                <c:ptCount val="10"/>
                <c:pt idx="0">
                  <c:v>1902036</c:v>
                </c:pt>
                <c:pt idx="1">
                  <c:v>1882415</c:v>
                </c:pt>
                <c:pt idx="2">
                  <c:v>1737443</c:v>
                </c:pt>
                <c:pt idx="3">
                  <c:v>1690903</c:v>
                </c:pt>
                <c:pt idx="4">
                  <c:v>1662351</c:v>
                </c:pt>
                <c:pt idx="5">
                  <c:v>1622391</c:v>
                </c:pt>
                <c:pt idx="6">
                  <c:v>1583787</c:v>
                </c:pt>
                <c:pt idx="7">
                  <c:v>1606133</c:v>
                </c:pt>
                <c:pt idx="8">
                  <c:v>1670556</c:v>
                </c:pt>
                <c:pt idx="9">
                  <c:v>1740507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046144"/>
        <c:axId val="119047680"/>
      </c:lineChart>
      <c:dateAx>
        <c:axId val="119046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9047680"/>
        <c:crosses val="autoZero"/>
        <c:auto val="0"/>
        <c:lblOffset val="100"/>
        <c:baseTimeUnit val="days"/>
      </c:dateAx>
      <c:valAx>
        <c:axId val="119047680"/>
        <c:scaling>
          <c:orientation val="minMax"/>
          <c:max val="2000000"/>
          <c:min val="150000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crossAx val="119046144"/>
        <c:crosses val="autoZero"/>
        <c:crossBetween val="between"/>
      </c:valAx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BE87E-7CFB-4343-BCEB-02A314F33FC1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2FC35-32FF-429C-89B7-7A010199889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400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FC35-32FF-429C-89B7-7A0101998898}" type="slidenum">
              <a:rPr lang="ca-ES" smtClean="0"/>
              <a:t>1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D52B-9F56-4CD6-9264-2BA1444768FA}" type="datetimeFigureOut">
              <a:rPr lang="ca-ES" smtClean="0"/>
              <a:t>14/9/2016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F0BE-DF99-4299-B4D1-99D2DB8DA668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b="1" i="1" dirty="0"/>
              <a:t>Ombres de la recuperació de l’ocupació i la contractació al Vallès </a:t>
            </a:r>
            <a:r>
              <a:rPr lang="ca-ES" b="1" i="1" dirty="0" smtClean="0"/>
              <a:t>Oriental. Setembre 2016</a:t>
            </a: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6" name="Imagen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013176"/>
            <a:ext cx="90364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i="1" dirty="0"/>
              <a:t>El Vallès Oriental arrossega un important dèficit d’ocupació</a:t>
            </a:r>
            <a:endParaRPr lang="ca-ES" dirty="0"/>
          </a:p>
        </p:txBody>
      </p:sp>
      <p:graphicFrame>
        <p:nvGraphicFramePr>
          <p:cNvPr id="4" name="Gráfico 2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1" descr="LOGOUG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5877272"/>
            <a:ext cx="447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b="1" i="1" dirty="0"/>
              <a:t>Una economia basada cada vegada més en serveis</a:t>
            </a: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1" descr="LOGOUG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77272"/>
            <a:ext cx="447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b="1" i="1" dirty="0"/>
              <a:t>Una economia basada cada vegada més en serveis</a:t>
            </a: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graphicFrame>
        <p:nvGraphicFramePr>
          <p:cNvPr id="6" name="Contenidor de contingut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1" descr="LOGOUG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5877272"/>
            <a:ext cx="447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i="1" dirty="0"/>
              <a:t>El Vallès Oriental arrossega un important dèficit d’ocupació</a:t>
            </a:r>
            <a:endParaRPr lang="ca-ES" dirty="0"/>
          </a:p>
        </p:txBody>
      </p:sp>
      <p:pic>
        <p:nvPicPr>
          <p:cNvPr id="5" name="Imagen 1" descr="LOGOUG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877272"/>
            <a:ext cx="447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áfic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ca-ES" sz="3600" i="1" dirty="0" smtClean="0"/>
              <a:t>De l’informe presentat, podem extreure els següents “</a:t>
            </a:r>
            <a:r>
              <a:rPr lang="ca-ES" sz="3600" b="1" i="1" dirty="0" smtClean="0"/>
              <a:t>Perfils de rotació</a:t>
            </a:r>
            <a:r>
              <a:rPr lang="ca-ES" sz="3600" i="1" dirty="0" smtClean="0"/>
              <a:t>”: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a-ES" dirty="0"/>
          </a:p>
          <a:p>
            <a:pPr lvl="0"/>
            <a:r>
              <a:rPr lang="ca-ES" i="1" dirty="0" smtClean="0"/>
              <a:t>La </a:t>
            </a:r>
            <a:r>
              <a:rPr lang="ca-ES" i="1" dirty="0"/>
              <a:t>rotació laboral ha crescut més entre els homes que entre les </a:t>
            </a:r>
            <a:r>
              <a:rPr lang="ca-ES" b="1" i="1" dirty="0"/>
              <a:t>dones</a:t>
            </a:r>
            <a:r>
              <a:rPr lang="ca-ES" i="1" dirty="0"/>
              <a:t>, però les dones continuen mostrant un nivell de rotació superior</a:t>
            </a:r>
            <a:r>
              <a:rPr lang="ca-ES" i="1" dirty="0" smtClean="0"/>
              <a:t>.</a:t>
            </a:r>
          </a:p>
          <a:p>
            <a:pPr lvl="0">
              <a:buNone/>
            </a:pPr>
            <a:endParaRPr lang="ca-ES" dirty="0"/>
          </a:p>
          <a:p>
            <a:pPr lvl="0"/>
            <a:r>
              <a:rPr lang="ca-ES" i="1" dirty="0"/>
              <a:t>El col·lectiu de </a:t>
            </a:r>
            <a:r>
              <a:rPr lang="ca-ES" b="1" i="1" dirty="0"/>
              <a:t>25 a 44 anys</a:t>
            </a:r>
            <a:r>
              <a:rPr lang="ca-ES" i="1" dirty="0"/>
              <a:t> presenta el major índex de rotació laboral (2.49), l’únic que supera la mitjana catalana. </a:t>
            </a:r>
            <a:endParaRPr lang="ca-ES" i="1" dirty="0" smtClean="0"/>
          </a:p>
          <a:p>
            <a:pPr lvl="0">
              <a:buNone/>
            </a:pPr>
            <a:endParaRPr lang="ca-ES" dirty="0"/>
          </a:p>
          <a:p>
            <a:pPr lvl="0"/>
            <a:r>
              <a:rPr lang="ca-ES" i="1" dirty="0"/>
              <a:t>Els que més roten són </a:t>
            </a:r>
            <a:r>
              <a:rPr lang="ca-ES" b="1" i="1" dirty="0" smtClean="0"/>
              <a:t>universitaris/</a:t>
            </a:r>
            <a:r>
              <a:rPr lang="ca-ES" b="1" i="1" dirty="0" err="1" smtClean="0"/>
              <a:t>tàries</a:t>
            </a:r>
            <a:r>
              <a:rPr lang="ca-ES" b="1" i="1" dirty="0" smtClean="0"/>
              <a:t> </a:t>
            </a:r>
            <a:r>
              <a:rPr lang="ca-ES" b="1" i="1" dirty="0"/>
              <a:t>de primer cicle</a:t>
            </a:r>
            <a:r>
              <a:rPr lang="ca-ES" i="1" dirty="0" smtClean="0"/>
              <a:t>.</a:t>
            </a:r>
          </a:p>
          <a:p>
            <a:pPr lvl="0">
              <a:buNone/>
            </a:pPr>
            <a:endParaRPr lang="ca-ES" dirty="0"/>
          </a:p>
          <a:p>
            <a:pPr lvl="0"/>
            <a:r>
              <a:rPr lang="ca-ES" i="1" dirty="0"/>
              <a:t>La rotació és més elevada entre els professionals de la salut, els treballadors que tenen cura de les persones i serveis de salut i els tècnics sanitaris i professionals de teràpies alternatives</a:t>
            </a:r>
            <a:r>
              <a:rPr lang="ca-ES" i="1" dirty="0" smtClean="0"/>
              <a:t>.</a:t>
            </a:r>
          </a:p>
          <a:p>
            <a:pPr lvl="0">
              <a:buNone/>
            </a:pPr>
            <a:endParaRPr lang="ca-ES" dirty="0"/>
          </a:p>
          <a:p>
            <a:pPr lvl="0"/>
            <a:r>
              <a:rPr lang="ca-ES" i="1" dirty="0"/>
              <a:t>El sector </a:t>
            </a:r>
            <a:r>
              <a:rPr lang="ca-ES" b="1" i="1" dirty="0"/>
              <a:t>serveis</a:t>
            </a:r>
            <a:r>
              <a:rPr lang="ca-ES" i="1" dirty="0"/>
              <a:t> és el que presenta un major índex de rotació laboral (2.55</a:t>
            </a:r>
            <a:r>
              <a:rPr lang="ca-ES" i="1" dirty="0" smtClean="0"/>
              <a:t>).</a:t>
            </a:r>
            <a:endParaRPr lang="ca-ES" dirty="0"/>
          </a:p>
        </p:txBody>
      </p:sp>
      <p:pic>
        <p:nvPicPr>
          <p:cNvPr id="4" name="Imagen 1" descr="LOGOUG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877272"/>
            <a:ext cx="447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ca-ES" b="1" i="1" dirty="0"/>
              <a:t>Conclusions i reivindicacions de la UGT de Catalunya</a:t>
            </a: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a-ES" dirty="0"/>
              <a:t>La posada en marxa de la taula pel desenvolupament econòmic i l’ocupació del Vallès </a:t>
            </a:r>
            <a:r>
              <a:rPr lang="ca-ES" dirty="0" smtClean="0"/>
              <a:t>Oriental.</a:t>
            </a:r>
          </a:p>
          <a:p>
            <a:pPr lvl="0">
              <a:buNone/>
            </a:pPr>
            <a:endParaRPr lang="ca-ES" dirty="0"/>
          </a:p>
          <a:p>
            <a:pPr lvl="0"/>
            <a:r>
              <a:rPr lang="ca-ES" dirty="0"/>
              <a:t>Exigim la derogació de la reforma laboral per ser ineficaç pel que fa la creació d'ocupació estable i de qualitat, i per afavorir la contractació temporal i sense drets. La reforma afavoreix la prioritat d’aplicació dels convenis d’empresa sobre els convenis sectorials, el que provoca l'aparició d’empreses multiserveis que ofereixen uns contractes d'alta rotació i amb unes condicions salarials entre un 30 i un 50% inferiors a les del sector. </a:t>
            </a:r>
            <a:endParaRPr lang="ca-ES" dirty="0" smtClean="0"/>
          </a:p>
          <a:p>
            <a:pPr lvl="0">
              <a:buNone/>
            </a:pPr>
            <a:endParaRPr lang="ca-ES" dirty="0"/>
          </a:p>
          <a:p>
            <a:pPr lvl="0"/>
            <a:r>
              <a:rPr lang="ca-ES" dirty="0"/>
              <a:t>Exigim una regulació més exhaustiva de la relació entre el treballador autònom i les empreses per tal d'evitar els 'falsos autònoms' que es veuen obligats a ser-ne si volen seguir treballant per a l'empresa. </a:t>
            </a:r>
            <a:endParaRPr lang="ca-ES" dirty="0" smtClean="0"/>
          </a:p>
          <a:p>
            <a:pPr lvl="0">
              <a:buNone/>
            </a:pPr>
            <a:endParaRPr lang="ca-ES" dirty="0"/>
          </a:p>
          <a:p>
            <a:pPr lvl="0"/>
            <a:r>
              <a:rPr lang="ca-ES" dirty="0"/>
              <a:t>Exigim polítiques concretes per potenciar la creació d'ocupació en sectors més estables i amb ocupació de major qualitat, com és el cas de la indústria. Ni podem  ni hem de resignar-nos a ser un país de serveis, ni que els treballs de les empreses pateixin una subcontractació en cadena que acaba convertint els llocs de treball estables i de qualitat en ocupació de prestació de serveis precaris i inestables. </a:t>
            </a:r>
            <a:endParaRPr lang="ca-ES" dirty="0" smtClean="0"/>
          </a:p>
          <a:p>
            <a:pPr lvl="0">
              <a:buNone/>
            </a:pPr>
            <a:endParaRPr lang="ca-ES" dirty="0"/>
          </a:p>
          <a:p>
            <a:pPr lvl="0"/>
            <a:r>
              <a:rPr lang="ca-ES" dirty="0"/>
              <a:t>Més control de les administracions en les subcontractacions que </a:t>
            </a:r>
            <a:r>
              <a:rPr lang="ca-ES" dirty="0" smtClean="0"/>
              <a:t>realitzen.</a:t>
            </a:r>
          </a:p>
          <a:p>
            <a:pPr lvl="0">
              <a:buNone/>
            </a:pPr>
            <a:endParaRPr lang="ca-ES" dirty="0"/>
          </a:p>
          <a:p>
            <a:pPr lvl="0"/>
            <a:r>
              <a:rPr lang="ca-ES" dirty="0"/>
              <a:t>Exigim mesures que potenciïn la creació de contractes indefinits, però no únicament basada en bonificacions a les quotes de la seguretat social, que només contribueixen a continuar amb l'espoli de la caixa de la seguretat social. Mesures com les ajudes finalistes per a la millora de la competitivitat, la investigació i el desenvolupament d'aquelles empreses que tinguin menys contractes temporals.</a:t>
            </a:r>
          </a:p>
          <a:p>
            <a:endParaRPr lang="ca-ES" dirty="0"/>
          </a:p>
        </p:txBody>
      </p:sp>
      <p:pic>
        <p:nvPicPr>
          <p:cNvPr id="4" name="Imagen 1" descr="LOGOUG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5949280"/>
            <a:ext cx="447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463</Words>
  <Application>Microsoft Office PowerPoint</Application>
  <PresentationFormat>Presentación en pantalla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l'Office</vt:lpstr>
      <vt:lpstr>Ombres de la recuperació de l’ocupació i la contractació al Vallès Oriental. Setembre 2016 </vt:lpstr>
      <vt:lpstr>El Vallès Oriental arrossega un important dèficit d’ocupació</vt:lpstr>
      <vt:lpstr>Una economia basada cada vegada més en serveis </vt:lpstr>
      <vt:lpstr>Una economia basada cada vegada més en serveis </vt:lpstr>
      <vt:lpstr>El Vallès Oriental arrossega un important dèficit d’ocupació</vt:lpstr>
      <vt:lpstr>De l’informe presentat, podem extreure els següents “Perfils de rotació”: </vt:lpstr>
      <vt:lpstr>Conclusions i reivindicacions de la UGT de Catalunya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Ombres de la recuperació de l’ocupació i la contractació al Vallès Oriental. Setembre 2016</dc:title>
  <dc:creator>Bernat Escudero</dc:creator>
  <cp:lastModifiedBy>usuario</cp:lastModifiedBy>
  <cp:revision>3</cp:revision>
  <dcterms:created xsi:type="dcterms:W3CDTF">2016-09-12T15:53:36Z</dcterms:created>
  <dcterms:modified xsi:type="dcterms:W3CDTF">2016-09-14T10:05:14Z</dcterms:modified>
</cp:coreProperties>
</file>